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6" r:id="rId4"/>
    <p:sldId id="277" r:id="rId5"/>
    <p:sldId id="279" r:id="rId6"/>
    <p:sldId id="281" r:id="rId7"/>
    <p:sldId id="356" r:id="rId8"/>
    <p:sldId id="283" r:id="rId9"/>
    <p:sldId id="264" r:id="rId10"/>
    <p:sldId id="262" r:id="rId11"/>
    <p:sldId id="278" r:id="rId12"/>
    <p:sldId id="261" r:id="rId13"/>
    <p:sldId id="271" r:id="rId14"/>
    <p:sldId id="260" r:id="rId15"/>
    <p:sldId id="268" r:id="rId16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4665"/>
  </p:normalViewPr>
  <p:slideViewPr>
    <p:cSldViewPr>
      <p:cViewPr varScale="1">
        <p:scale>
          <a:sx n="107" d="100"/>
          <a:sy n="107" d="100"/>
        </p:scale>
        <p:origin x="6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106" y="-84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337" cy="46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NCLB Title I Meeting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363" y="1"/>
            <a:ext cx="3032337" cy="46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288"/>
            <a:ext cx="3032337" cy="46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363" y="8807288"/>
            <a:ext cx="3032337" cy="46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FA87117-71C2-46A1-A907-17C60AC7A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749425" y="689083"/>
            <a:ext cx="3498850" cy="47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351" tIns="46676" rIns="93351" bIns="46676"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52295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337" cy="46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363" y="1"/>
            <a:ext cx="3032337" cy="46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6913"/>
            <a:ext cx="4648200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027" y="4416615"/>
            <a:ext cx="5131647" cy="4184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55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3230"/>
            <a:ext cx="3032337" cy="46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363" y="8833230"/>
            <a:ext cx="3032337" cy="46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697DB22-3872-4452-B9C3-A9E8724F4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24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A6D743-59C1-4373-8E08-C234CA94304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data is from Mastery Connect last year.  We will be using I-Ready and common assessment data this year to track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97DB22-3872-4452-B9C3-A9E8724F4BE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55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70568D-AD5C-41D9-8274-AF0868B332F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619125"/>
            <a:ext cx="4648200" cy="348773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876C6-141A-405E-A019-FAD451AD1D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8C3A1-DECC-483C-A1B2-978E99F1AC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0227-1888-43DA-99FA-383828E48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DB3D9-0438-49FB-BF7C-7DB0AFF4FE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47120-CFA4-4E58-ADA6-7565E65F99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4D5DE7-F547-4F68-B0DA-036BFC93D4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E79A7-7197-4E5A-BB01-A3C4CB0D0D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602FF5-F45E-4215-B79D-59D793059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B9410-F44A-4C2C-8C88-3BAB47684B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B6D2D-FBB7-42F9-A10B-9AC093536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57E8BF-7AE0-47A8-86C9-C6B286719E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5BE11E-7856-4B0E-92F8-80BAD18CB5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wimssd@scsk12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https://s-media-cache-ak0.pinimg.com/736x/d2/d9/31/d2d931025d1349ee9c2dce38f2566880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%3A%2F%2Fpngtree.com%2Ffree-png-vectors%2Flevel-up&amp;psig=AOvVaw3OyH5qnq-sjr0rqf1ulb-5&amp;ust=1692995628943000&amp;source=images&amp;cd=vfe&amp;opi=89978449&amp;ved=0CA8QjRxqFwoTCICE_quS9oADFQAAAAAdAAAAABA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tx2">
                <a:lumMod val="40000"/>
                <a:lumOff val="60000"/>
              </a:schemeClr>
            </a:gs>
            <a:gs pos="100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649828"/>
            <a:ext cx="7010400" cy="2948885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en-US" sz="3100" b="1" dirty="0">
                <a:solidFill>
                  <a:schemeClr val="tx1"/>
                </a:solidFill>
                <a:effectLst/>
              </a:rPr>
              <a:t>Annual Title I Parent Meeting </a:t>
            </a:r>
            <a:br>
              <a:rPr lang="en-US" sz="3100" b="1" dirty="0">
                <a:solidFill>
                  <a:schemeClr val="tx1"/>
                </a:solidFill>
                <a:effectLst/>
              </a:rPr>
            </a:br>
            <a:r>
              <a:rPr lang="en-US" sz="2200" b="1" dirty="0">
                <a:solidFill>
                  <a:schemeClr val="tx1"/>
                </a:solidFill>
                <a:effectLst/>
              </a:rPr>
              <a:t>August </a:t>
            </a:r>
            <a:r>
              <a:rPr lang="en-US" sz="2200" b="1" dirty="0">
                <a:solidFill>
                  <a:schemeClr val="tx1"/>
                </a:solidFill>
              </a:rPr>
              <a:t>28, 2024</a:t>
            </a:r>
            <a:br>
              <a:rPr lang="en-US" sz="2200" b="1" dirty="0">
                <a:solidFill>
                  <a:schemeClr val="tx1"/>
                </a:solidFill>
              </a:rPr>
            </a:br>
            <a:br>
              <a:rPr lang="en-US" sz="3200" b="1" dirty="0">
                <a:solidFill>
                  <a:schemeClr val="tx1"/>
                </a:solidFill>
                <a:effectLst/>
              </a:rPr>
            </a:br>
            <a:r>
              <a:rPr lang="en-US" sz="2000" b="1" dirty="0">
                <a:solidFill>
                  <a:srgbClr val="000000"/>
                </a:solidFill>
              </a:rPr>
              <a:t>Presented by </a:t>
            </a:r>
            <a:br>
              <a:rPr lang="en-US" sz="2000" b="1" dirty="0">
                <a:solidFill>
                  <a:srgbClr val="000000"/>
                </a:solidFill>
              </a:rPr>
            </a:br>
            <a:r>
              <a:rPr lang="en-US" sz="2000" b="1" dirty="0">
                <a:solidFill>
                  <a:srgbClr val="000000"/>
                </a:solidFill>
              </a:rPr>
              <a:t>Mrs. Renata Moss, PLC Coach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Mrs. 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 Dinah Taylor, Principal</a:t>
            </a:r>
            <a:br>
              <a:rPr lang="en-US" sz="2000" b="1" dirty="0">
                <a:solidFill>
                  <a:schemeClr val="tx1"/>
                </a:solidFill>
                <a:effectLst/>
              </a:rPr>
            </a:br>
            <a:r>
              <a:rPr lang="en-US" sz="2000" b="1" dirty="0">
                <a:solidFill>
                  <a:schemeClr val="tx1"/>
                </a:solidFill>
                <a:effectLst/>
              </a:rPr>
              <a:t>Mrs. Sharon Swims, Asst. Principal</a:t>
            </a:r>
            <a:br>
              <a:rPr lang="en-US" sz="2000" dirty="0">
                <a:solidFill>
                  <a:schemeClr val="tx1"/>
                </a:solidFill>
                <a:effectLst/>
              </a:rPr>
            </a:br>
            <a:endParaRPr lang="en-US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+mn-lt"/>
              </a:rPr>
              <a:t>Newberry Elementary School</a:t>
            </a:r>
          </a:p>
          <a:p>
            <a:pPr algn="ctr"/>
            <a:r>
              <a:rPr lang="en-US" sz="36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“</a:t>
            </a:r>
            <a:r>
              <a:rPr lang="en-US" b="1" i="1" dirty="0">
                <a:solidFill>
                  <a:srgbClr val="0000FF"/>
                </a:solidFill>
                <a:latin typeface="+mn-lt"/>
              </a:rPr>
              <a:t>A Culture of Community Collaboration”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1905000"/>
            <a:ext cx="1449952" cy="14707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24900" y="1600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tx2">
                <a:lumMod val="40000"/>
                <a:lumOff val="60000"/>
              </a:schemeClr>
            </a:gs>
            <a:gs pos="100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/>
              <a:t>Student/Teacher/Parent Compact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84109"/>
            <a:ext cx="7848600" cy="5473891"/>
          </a:xfrm>
        </p:spPr>
        <p:txBody>
          <a:bodyPr>
            <a:normAutofit fontScale="3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sz="3600" b="1" dirty="0"/>
          </a:p>
          <a:p>
            <a:pPr eaLnBrk="1" hangingPunct="1">
              <a:lnSpc>
                <a:spcPct val="130000"/>
              </a:lnSpc>
              <a:defRPr/>
            </a:pPr>
            <a:r>
              <a:rPr lang="en-US" sz="6000" b="1" dirty="0"/>
              <a:t>Purpose</a:t>
            </a:r>
            <a:r>
              <a:rPr lang="en-US" sz="6000" dirty="0"/>
              <a:t>: The compact is designed to emphasize the importance of the shared responsibility of students, teachers, and parents as it relates to setting high expectations and academic goals for our students. </a:t>
            </a:r>
          </a:p>
          <a:p>
            <a:pPr>
              <a:lnSpc>
                <a:spcPct val="80000"/>
              </a:lnSpc>
            </a:pPr>
            <a:endParaRPr lang="en-US" sz="6000" b="1" dirty="0"/>
          </a:p>
          <a:p>
            <a:pPr>
              <a:lnSpc>
                <a:spcPct val="80000"/>
              </a:lnSpc>
            </a:pPr>
            <a:r>
              <a:rPr lang="en-US" sz="6000" dirty="0"/>
              <a:t>Parents have responsibilities under the Parent-School Compact.</a:t>
            </a:r>
          </a:p>
          <a:p>
            <a:pPr>
              <a:lnSpc>
                <a:spcPct val="80000"/>
              </a:lnSpc>
            </a:pPr>
            <a:endParaRPr lang="en-US" sz="6000" dirty="0"/>
          </a:p>
          <a:p>
            <a:pPr marL="114300" indent="0" algn="ctr">
              <a:lnSpc>
                <a:spcPct val="80000"/>
              </a:lnSpc>
              <a:buNone/>
            </a:pPr>
            <a:r>
              <a:rPr lang="en-US" sz="6000" dirty="0"/>
              <a:t>School’s Responsibility</a:t>
            </a:r>
          </a:p>
          <a:p>
            <a:pPr marL="114300" indent="0" algn="ctr">
              <a:lnSpc>
                <a:spcPct val="80000"/>
              </a:lnSpc>
              <a:buNone/>
            </a:pPr>
            <a:r>
              <a:rPr lang="en-US" sz="5600" dirty="0"/>
              <a:t>Teacher’s Responsibility</a:t>
            </a:r>
          </a:p>
          <a:p>
            <a:pPr marL="114300" indent="0" algn="ctr">
              <a:lnSpc>
                <a:spcPct val="80000"/>
              </a:lnSpc>
              <a:buNone/>
            </a:pPr>
            <a:r>
              <a:rPr lang="en-US" sz="6000" dirty="0"/>
              <a:t>Parent’s Responsibility</a:t>
            </a:r>
          </a:p>
          <a:p>
            <a:pPr marL="114300" indent="0" algn="ctr">
              <a:lnSpc>
                <a:spcPct val="80000"/>
              </a:lnSpc>
              <a:buNone/>
            </a:pPr>
            <a:r>
              <a:rPr lang="en-US" sz="6000" dirty="0"/>
              <a:t>Student’s Responsibility</a:t>
            </a:r>
          </a:p>
          <a:p>
            <a:pPr>
              <a:lnSpc>
                <a:spcPct val="80000"/>
              </a:lnSpc>
            </a:pPr>
            <a:endParaRPr lang="en-US" sz="6000" dirty="0"/>
          </a:p>
          <a:p>
            <a:pPr>
              <a:lnSpc>
                <a:spcPct val="80000"/>
              </a:lnSpc>
            </a:pPr>
            <a:r>
              <a:rPr lang="en-US" sz="6000" dirty="0"/>
              <a:t>Every school in collaboration with parents must prepare a site level Family Engagement Plan for distribution</a:t>
            </a:r>
          </a:p>
          <a:p>
            <a:pPr eaLnBrk="1" hangingPunct="1">
              <a:lnSpc>
                <a:spcPct val="130000"/>
              </a:lnSpc>
              <a:defRPr/>
            </a:pPr>
            <a:endParaRPr lang="en-US" sz="6000" dirty="0"/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6000" dirty="0"/>
              <a:t>On our school’s website.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5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400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500" dirty="0"/>
              <a:t>                                </a:t>
            </a:r>
          </a:p>
        </p:txBody>
      </p:sp>
      <p:pic>
        <p:nvPicPr>
          <p:cNvPr id="4" name="Picture 4" descr="MCj03979750000[1]">
            <a:extLst>
              <a:ext uri="{FF2B5EF4-FFF2-40B4-BE49-F238E27FC236}">
                <a16:creationId xmlns:a16="http://schemas.microsoft.com/office/drawing/2014/main" id="{11FB499F-D7B4-274B-84E1-E2927D896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048000"/>
            <a:ext cx="1066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tx2">
                <a:lumMod val="40000"/>
                <a:lumOff val="60000"/>
              </a:schemeClr>
            </a:gs>
            <a:gs pos="100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effectLst/>
              </a:rPr>
              <a:t>Reporting Student Progress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0010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Progress Reports (Once every quarter)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Report Cards (4 per year)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Weekly Common Assessment Results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I-Ready (K – 5</a:t>
            </a:r>
            <a:r>
              <a:rPr lang="en-US" b="1" baseline="30000" dirty="0"/>
              <a:t>th</a:t>
            </a:r>
            <a:r>
              <a:rPr lang="en-US" b="1" dirty="0"/>
              <a:t>)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FAST Data Nights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Academic Scorecard – Received on FAST Data Nights or upon request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tx2">
                <a:lumMod val="40000"/>
                <a:lumOff val="60000"/>
              </a:schemeClr>
            </a:gs>
            <a:gs pos="100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800" dirty="0">
                <a:effectLst/>
              </a:rPr>
              <a:t> </a:t>
            </a:r>
            <a:r>
              <a:rPr lang="en-US" dirty="0">
                <a:effectLst/>
              </a:rPr>
              <a:t>Parental Involvement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Family Engagement Plan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b="1" dirty="0"/>
              <a:t>Purpose:</a:t>
            </a:r>
            <a:r>
              <a:rPr lang="en-US" dirty="0"/>
              <a:t> To encourage parental involvement in the educational process and the shared goal of promoting success in our children</a:t>
            </a:r>
            <a:r>
              <a:rPr lang="en-US" i="1" dirty="0"/>
              <a:t>.</a:t>
            </a: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dirty="0"/>
              <a:t>You received and signed during registration</a:t>
            </a: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dirty="0"/>
              <a:t>On our school’s website.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tx2">
                <a:lumMod val="40000"/>
                <a:lumOff val="60000"/>
              </a:schemeClr>
            </a:gs>
            <a:gs pos="100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/>
              <a:t>School Improvement Plan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3600" dirty="0"/>
              <a:t>Continuous Process</a:t>
            </a: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3600" dirty="0"/>
              <a:t>Revised Annually</a:t>
            </a: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3600" dirty="0"/>
              <a:t>We need parents and community representatives to take part in the development.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tx2">
                <a:lumMod val="40000"/>
                <a:lumOff val="60000"/>
              </a:schemeClr>
            </a:gs>
            <a:gs pos="99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Teacher Qualifications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dirty="0"/>
              <a:t>Teachers are considered “highly qualified” under the ESEA law if they demonstrate subject knowledge in the core content areas, have acquired at least a bachelor’s degree, and have been issued a license from the State Department of Education.</a:t>
            </a:r>
          </a:p>
          <a:p>
            <a:pPr eaLnBrk="1" hangingPunct="1">
              <a:buFontTx/>
              <a:buNone/>
              <a:defRPr/>
            </a:pPr>
            <a:endParaRPr lang="en-US" sz="1800" b="1" dirty="0"/>
          </a:p>
          <a:p>
            <a:pPr eaLnBrk="1" hangingPunct="1">
              <a:buFontTx/>
              <a:buNone/>
              <a:defRPr/>
            </a:pPr>
            <a:r>
              <a:rPr lang="en-US" sz="2800" b="1" dirty="0"/>
              <a:t> All Newberry teachers and paraprofessionals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/>
              <a:t>are 100% Highly Qualified!</a:t>
            </a:r>
          </a:p>
        </p:txBody>
      </p:sp>
      <p:pic>
        <p:nvPicPr>
          <p:cNvPr id="4" name="Picture 9" descr="MCj03975420000[1]">
            <a:extLst>
              <a:ext uri="{FF2B5EF4-FFF2-40B4-BE49-F238E27FC236}">
                <a16:creationId xmlns:a16="http://schemas.microsoft.com/office/drawing/2014/main" id="{169FF88B-197C-5845-AD6B-FAD0B8855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480218"/>
            <a:ext cx="2860940" cy="2530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tx2">
                <a:lumMod val="40000"/>
                <a:lumOff val="60000"/>
              </a:schemeClr>
            </a:gs>
            <a:gs pos="100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/>
              <a:t>We Appreciate You!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b="1" dirty="0"/>
              <a:t>Thank you for all of the hard work, dedication, and support that you so graciously give to </a:t>
            </a:r>
          </a:p>
          <a:p>
            <a:pPr algn="ctr" eaLnBrk="1" hangingPunct="1">
              <a:buFontTx/>
              <a:buNone/>
              <a:defRPr/>
            </a:pPr>
            <a:r>
              <a:rPr lang="en-US" b="1" dirty="0"/>
              <a:t>Newberry Elementary School</a:t>
            </a:r>
            <a:r>
              <a:rPr lang="en-US" b="1" i="1" dirty="0"/>
              <a:t>.</a:t>
            </a:r>
          </a:p>
          <a:p>
            <a:pPr algn="ctr" eaLnBrk="1" hangingPunct="1">
              <a:buFontTx/>
              <a:buNone/>
              <a:defRPr/>
            </a:pPr>
            <a:endParaRPr lang="en-US" b="1" i="1" dirty="0"/>
          </a:p>
          <a:p>
            <a:pPr algn="ctr" eaLnBrk="1" hangingPunct="1">
              <a:buFontTx/>
              <a:buNone/>
              <a:defRPr/>
            </a:pPr>
            <a:r>
              <a:rPr lang="en-US" b="1" dirty="0"/>
              <a:t>Renata Moss, PLC Coach</a:t>
            </a:r>
          </a:p>
          <a:p>
            <a:pPr algn="ctr" eaLnBrk="1" hangingPunct="1">
              <a:buFontTx/>
              <a:buNone/>
              <a:defRPr/>
            </a:pPr>
            <a:r>
              <a:rPr lang="en-US" b="1" dirty="0"/>
              <a:t>(901)416-2518</a:t>
            </a:r>
          </a:p>
          <a:p>
            <a:pPr algn="ctr" eaLnBrk="1" hangingPunct="1">
              <a:buFontTx/>
              <a:buNone/>
              <a:defRPr/>
            </a:pPr>
            <a:r>
              <a:rPr lang="en-US" b="1" dirty="0">
                <a:hlinkClick r:id="rId3"/>
              </a:rPr>
              <a:t>mossrm@scsk12.org</a:t>
            </a:r>
            <a:endParaRPr lang="en-US" b="1" dirty="0"/>
          </a:p>
          <a:p>
            <a:pPr algn="ctr" eaLnBrk="1" hangingPunct="1">
              <a:buFontTx/>
              <a:buNone/>
              <a:defRPr/>
            </a:pPr>
            <a:endParaRPr lang="en-US" b="1" dirty="0"/>
          </a:p>
          <a:p>
            <a:pPr algn="ctr" eaLnBrk="1" hangingPunct="1">
              <a:buFontTx/>
              <a:buNone/>
              <a:defRPr/>
            </a:pPr>
            <a:endParaRPr lang="en-US" b="1" dirty="0"/>
          </a:p>
          <a:p>
            <a:pPr algn="ctr" eaLnBrk="1" hangingPunct="1">
              <a:buFontTx/>
              <a:buNone/>
              <a:defRPr/>
            </a:pPr>
            <a:r>
              <a:rPr lang="en-US" sz="1600" b="1" dirty="0"/>
              <a:t>Newberry Elementary School</a:t>
            </a:r>
          </a:p>
          <a:p>
            <a:pPr algn="ctr" eaLnBrk="1" hangingPunct="1">
              <a:buFontTx/>
              <a:buNone/>
              <a:defRPr/>
            </a:pPr>
            <a:r>
              <a:rPr lang="en-US" sz="1600" b="1" dirty="0"/>
              <a:t>5540 Newberry Ave</a:t>
            </a:r>
          </a:p>
          <a:p>
            <a:pPr algn="ctr" eaLnBrk="1" hangingPunct="1">
              <a:buFontTx/>
              <a:buNone/>
              <a:defRPr/>
            </a:pPr>
            <a:r>
              <a:rPr lang="en-US" sz="1600" b="1" dirty="0"/>
              <a:t>Memphis, TN 38115</a:t>
            </a:r>
          </a:p>
          <a:p>
            <a:pPr algn="ctr" eaLnBrk="1" hangingPunct="1">
              <a:buFontTx/>
              <a:buNone/>
              <a:defRPr/>
            </a:pPr>
            <a:endParaRPr lang="en-US" b="1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076C29-8F2E-9945-9425-A59D130EA4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4373562"/>
            <a:ext cx="2249354" cy="2209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  <a:effectLst/>
              </a:rPr>
              <a:t>What is Title I?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0772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Aft>
                <a:spcPct val="30000"/>
              </a:spcAft>
              <a:defRPr/>
            </a:pPr>
            <a:endParaRPr lang="en-US" sz="2800" dirty="0"/>
          </a:p>
          <a:p>
            <a:pPr>
              <a:lnSpc>
                <a:spcPct val="80000"/>
              </a:lnSpc>
              <a:spcAft>
                <a:spcPct val="30000"/>
              </a:spcAft>
              <a:buClr>
                <a:srgbClr val="0000FF"/>
              </a:buClr>
              <a:defRPr/>
            </a:pPr>
            <a:endParaRPr lang="en-US" sz="2800" dirty="0"/>
          </a:p>
          <a:p>
            <a:pPr eaLnBrk="1" hangingPunct="1">
              <a:lnSpc>
                <a:spcPct val="80000"/>
              </a:lnSpc>
              <a:spcAft>
                <a:spcPct val="30000"/>
              </a:spcAft>
              <a:buClr>
                <a:srgbClr val="0000FF"/>
              </a:buClr>
              <a:defRPr/>
            </a:pPr>
            <a:r>
              <a:rPr lang="en-US" sz="2800" dirty="0"/>
              <a:t>Title I is the largest federal aid program for our nation’s schools.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  <a:buClr>
                <a:srgbClr val="0000FF"/>
              </a:buClr>
              <a:defRPr/>
            </a:pPr>
            <a:r>
              <a:rPr lang="en-US" sz="2800" dirty="0"/>
              <a:t>The goal of Title I is to provide a high-quality education for every child.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  <a:buClr>
                <a:srgbClr val="0000FF"/>
              </a:buClr>
              <a:defRPr/>
            </a:pPr>
            <a:r>
              <a:rPr lang="en-US" sz="2800" dirty="0"/>
              <a:t>Title I resources address the needs of all children in the school, particularly the needs of low-achieving students.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  <a:buFontTx/>
              <a:buNone/>
              <a:defRPr/>
            </a:pPr>
            <a:endParaRPr lang="en-US" sz="36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Goals of Title 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000FF"/>
              </a:buClr>
            </a:pPr>
            <a:r>
              <a:rPr lang="en-US" sz="3200" dirty="0"/>
              <a:t>Increase academic achievement for all students</a:t>
            </a:r>
          </a:p>
          <a:p>
            <a:pPr>
              <a:spcAft>
                <a:spcPts val="600"/>
              </a:spcAft>
              <a:buClr>
                <a:srgbClr val="0000FF"/>
              </a:buClr>
            </a:pPr>
            <a:r>
              <a:rPr lang="en-US" sz="3200" dirty="0"/>
              <a:t>Requires that schools be accountable</a:t>
            </a:r>
          </a:p>
          <a:p>
            <a:pPr>
              <a:spcAft>
                <a:spcPts val="600"/>
              </a:spcAft>
              <a:buClr>
                <a:srgbClr val="0000FF"/>
              </a:buClr>
            </a:pPr>
            <a:r>
              <a:rPr lang="en-US" sz="3200" dirty="0"/>
              <a:t>Requires that parents are provided assistance in understanding how well their school and their child is performing.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/>
              </a:rPr>
              <a:t>Title I Funds in the Public Schools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7848600" cy="5486400"/>
          </a:xfrm>
        </p:spPr>
        <p:txBody>
          <a:bodyPr>
            <a:noAutofit/>
          </a:bodyPr>
          <a:lstStyle/>
          <a:p>
            <a:r>
              <a:rPr lang="en-US" sz="3200" dirty="0"/>
              <a:t>Allocated on basis of number of students eligible for free/reduced lunch </a:t>
            </a:r>
          </a:p>
          <a:p>
            <a:r>
              <a:rPr lang="en-US" sz="3200" dirty="0"/>
              <a:t>Title I ensures that students are provided with all instructional materials/supplies needed plus additional services </a:t>
            </a:r>
          </a:p>
          <a:p>
            <a:r>
              <a:rPr lang="en-US" sz="3200" dirty="0"/>
              <a:t>Ensures academic interventions for all students </a:t>
            </a:r>
          </a:p>
          <a:p>
            <a:r>
              <a:rPr lang="en-US" sz="3200" dirty="0"/>
              <a:t>Ensures opportunities for parent input and training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effectLst/>
              </a:rPr>
              <a:t>Parent’s Right to Know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001000" cy="5334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dirty="0"/>
              <a:t> </a:t>
            </a:r>
            <a:r>
              <a:rPr lang="en-US" sz="2200" b="1" dirty="0"/>
              <a:t>Annual Title I meeting with input to the Title I plan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200" b="1" dirty="0"/>
              <a:t>Opportunities to meet regularly as Title I Parents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200" b="1" dirty="0"/>
              <a:t>Be informed of your child’s progress and expectations.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200" b="1" dirty="0"/>
              <a:t>Provide input for the Parent Involvement policy and Parent School Compact, TSIP.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200" b="1" dirty="0"/>
              <a:t>When our school is in Program Improvement Status (We are in good standing with the state.)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accent1">
                <a:lumMod val="40000"/>
                <a:lumOff val="60000"/>
              </a:schemeClr>
            </a:gs>
            <a:gs pos="100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2023-2024 TCAP Data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6856"/>
            <a:ext cx="7620000" cy="4800600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4400" b="1" dirty="0"/>
              <a:t>WE ARE A REWARD SCHOOL!</a:t>
            </a:r>
          </a:p>
          <a:p>
            <a:pPr marL="114300" indent="0" algn="ctr">
              <a:buNone/>
            </a:pPr>
            <a:endParaRPr lang="en-US" sz="3200" b="1" dirty="0"/>
          </a:p>
          <a:p>
            <a:pPr marL="114300" indent="0" algn="ctr">
              <a:buNone/>
            </a:pPr>
            <a:endParaRPr lang="en-US" sz="3200" b="1" dirty="0"/>
          </a:p>
          <a:p>
            <a:pPr algn="ctr"/>
            <a:endParaRPr lang="en-US" dirty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sz="2400" b="1" dirty="0"/>
              <a:t>Newberry Elementary is in the Top 20% in the State!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5535321"/>
            <a:ext cx="1066800" cy="1048041"/>
          </a:xfrm>
          <a:prstGeom prst="rect">
            <a:avLst/>
          </a:prstGeom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6A002EDC-97AB-9B40-9B46-F99AC9AA4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5943600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56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25922" y="0"/>
            <a:ext cx="9144000" cy="4134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20574" bIns="20574" anchor="ctr"/>
          <a:lstStyle/>
          <a:p>
            <a:pPr algn="ctr">
              <a:tabLst>
                <a:tab pos="5686425" algn="r"/>
              </a:tabLst>
              <a:defRPr/>
            </a:pPr>
            <a:r>
              <a:rPr lang="en-US" sz="2400" b="1" dirty="0">
                <a:latin typeface="Arial Black" pitchFamily="34" charset="0"/>
                <a:cs typeface="Arial" charset="0"/>
              </a:rPr>
              <a:t>Newberry’s Most Recent 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F2E5B-CC60-5383-138E-44D1B6027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" y="1219201"/>
            <a:ext cx="8458200" cy="2209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000" b="1" dirty="0"/>
              <a:t>ELA = 57% (Fall 2023)       86.2% (Spring 2024)</a:t>
            </a:r>
          </a:p>
          <a:p>
            <a:pPr marL="114300" indent="0">
              <a:buNone/>
            </a:pPr>
            <a:r>
              <a:rPr lang="en-US" sz="3000" b="1" dirty="0"/>
              <a:t>Math = 62.3% (Fall 2023)       76.3% (Spring 2024)</a:t>
            </a:r>
          </a:p>
          <a:p>
            <a:pPr marL="114300" indent="0">
              <a:buNone/>
            </a:pPr>
            <a:r>
              <a:rPr lang="en-US" sz="3000" b="1" dirty="0"/>
              <a:t>Science = 67.3% (Fall 2023)         78.9% (Spring 2024)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9F95123-84DB-9D58-0AB6-B9025E71369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752594" y="-85426125"/>
            <a:ext cx="1227667" cy="79544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96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    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  </a:t>
            </a:r>
            <a:r>
              <a:rPr kumimoji="0" lang="en-US" altLang="en-US" sz="10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    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1,200 × 1,200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Level Up PNG, Vector, PSD, and Clipart With Transparent ...">
            <a:hlinkClick r:id="rId3"/>
            <a:extLst>
              <a:ext uri="{FF2B5EF4-FFF2-40B4-BE49-F238E27FC236}">
                <a16:creationId xmlns:a16="http://schemas.microsoft.com/office/drawing/2014/main" id="{CD7A797A-202A-D8AF-6101-C75E30825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93889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Level Up PNG, Vector, PSD, and Clipart With Transparent ...">
            <a:extLst>
              <a:ext uri="{FF2B5EF4-FFF2-40B4-BE49-F238E27FC236}">
                <a16:creationId xmlns:a16="http://schemas.microsoft.com/office/drawing/2014/main" id="{CC1F6028-AEB6-E5AB-2855-79333F3D9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8559" y="-2247646"/>
            <a:ext cx="260985" cy="260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>
            <a:extLst>
              <a:ext uri="{FF2B5EF4-FFF2-40B4-BE49-F238E27FC236}">
                <a16:creationId xmlns:a16="http://schemas.microsoft.com/office/drawing/2014/main" id="{3D43DC55-432B-9215-F267-76F43C6356D0}"/>
              </a:ext>
            </a:extLst>
          </p:cNvPr>
          <p:cNvSpPr/>
          <p:nvPr/>
        </p:nvSpPr>
        <p:spPr>
          <a:xfrm>
            <a:off x="3657600" y="1440303"/>
            <a:ext cx="381000" cy="1524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D0C1BFD1-353A-A6B3-C186-D33DFF35252B}"/>
              </a:ext>
            </a:extLst>
          </p:cNvPr>
          <p:cNvSpPr/>
          <p:nvPr/>
        </p:nvSpPr>
        <p:spPr>
          <a:xfrm>
            <a:off x="4250932" y="1981200"/>
            <a:ext cx="381000" cy="1524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ACAACE28-F47B-1E54-291A-EA4BE93CBC1D}"/>
              </a:ext>
            </a:extLst>
          </p:cNvPr>
          <p:cNvSpPr/>
          <p:nvPr/>
        </p:nvSpPr>
        <p:spPr>
          <a:xfrm>
            <a:off x="4674313" y="2572655"/>
            <a:ext cx="381000" cy="1524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603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100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256" y="1066800"/>
            <a:ext cx="8220559" cy="5330125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6000" b="1" dirty="0"/>
              <a:t>I-Ready: RTI2 Intervention</a:t>
            </a:r>
          </a:p>
          <a:p>
            <a:pPr marL="114300" indent="0" algn="ctr">
              <a:buNone/>
            </a:pPr>
            <a:r>
              <a:rPr lang="en-US" sz="6000" b="1" dirty="0"/>
              <a:t>(Reading and Math Only)</a:t>
            </a:r>
          </a:p>
          <a:p>
            <a:pPr marL="114300" indent="0" algn="ctr">
              <a:buNone/>
            </a:pPr>
            <a:r>
              <a:rPr lang="en-US" sz="6000" b="1" dirty="0"/>
              <a:t>Grades: K-5</a:t>
            </a:r>
          </a:p>
          <a:p>
            <a:pPr marL="114300" indent="0" algn="ctr">
              <a:buNone/>
            </a:pPr>
            <a:endParaRPr lang="en-US" sz="3200" b="1" dirty="0"/>
          </a:p>
          <a:p>
            <a:pPr marL="114300" indent="0" algn="ctr">
              <a:buNone/>
            </a:pPr>
            <a:endParaRPr lang="en-US" sz="3200" b="1" dirty="0"/>
          </a:p>
          <a:p>
            <a:pPr marL="114300" indent="0" algn="ctr">
              <a:buNone/>
            </a:pPr>
            <a:endParaRPr lang="en-US" sz="3200" b="1" dirty="0"/>
          </a:p>
          <a:p>
            <a:pPr algn="ctr"/>
            <a:endParaRPr lang="en-US" sz="3200" b="1" dirty="0"/>
          </a:p>
          <a:p>
            <a:pPr marL="114300" indent="0" algn="ctr">
              <a:buNone/>
            </a:pPr>
            <a:endParaRPr lang="en-US" dirty="0"/>
          </a:p>
          <a:p>
            <a:pPr algn="ctr"/>
            <a:endParaRPr lang="en-US" dirty="0"/>
          </a:p>
          <a:p>
            <a:pPr marL="114300" indent="0" algn="ctr">
              <a:buNone/>
            </a:pP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5535321"/>
            <a:ext cx="1066800" cy="104804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F06F765-61C5-1840-AC9C-BCDFB1F3B85A}"/>
              </a:ext>
            </a:extLst>
          </p:cNvPr>
          <p:cNvSpPr txBox="1">
            <a:spLocks/>
          </p:cNvSpPr>
          <p:nvPr/>
        </p:nvSpPr>
        <p:spPr>
          <a:xfrm>
            <a:off x="436536" y="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000" dirty="0"/>
              <a:t>Assessments We’re Using this Year</a:t>
            </a:r>
          </a:p>
        </p:txBody>
      </p:sp>
    </p:spTree>
    <p:extLst>
      <p:ext uri="{BB962C8B-B14F-4D97-AF65-F5344CB8AC3E}">
        <p14:creationId xmlns:p14="http://schemas.microsoft.com/office/powerpoint/2010/main" val="2068172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tx2">
                <a:lumMod val="40000"/>
                <a:lumOff val="60000"/>
              </a:schemeClr>
            </a:gs>
            <a:gs pos="100000">
              <a:srgbClr val="FFFF00"/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/>
              <a:t>Parent-Teacher Conferences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71250"/>
            <a:ext cx="8458200" cy="4788091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SCS has one more parent-teacher conference scheduled this school year: </a:t>
            </a:r>
          </a:p>
          <a:p>
            <a:pPr eaLnBrk="1" hangingPunct="1">
              <a:defRPr/>
            </a:pPr>
            <a:endParaRPr lang="en-US" sz="2800" dirty="0"/>
          </a:p>
          <a:p>
            <a:pPr algn="ctr" eaLnBrk="1" hangingPunct="1">
              <a:buFontTx/>
              <a:buNone/>
              <a:defRPr/>
            </a:pPr>
            <a:r>
              <a:rPr lang="en-US" sz="3600" dirty="0"/>
              <a:t> </a:t>
            </a:r>
            <a:r>
              <a:rPr lang="en-US" sz="3600" b="1" dirty="0"/>
              <a:t>September 5</a:t>
            </a:r>
            <a:r>
              <a:rPr lang="en-US" sz="3600" b="1" baseline="30000" dirty="0"/>
              <a:t>th</a:t>
            </a:r>
            <a:r>
              <a:rPr lang="en-US" sz="3600" b="1" dirty="0"/>
              <a:t> (4:30 pm – 7:00 pm)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b="1" dirty="0"/>
              <a:t> February 13</a:t>
            </a:r>
            <a:r>
              <a:rPr lang="en-US" sz="3600" b="1" baseline="30000" dirty="0"/>
              <a:t>th</a:t>
            </a:r>
            <a:r>
              <a:rPr lang="en-US" sz="3600" b="1" dirty="0"/>
              <a:t> (4:30 pm – 7:00 pm)</a:t>
            </a:r>
          </a:p>
          <a:p>
            <a:pPr eaLnBrk="1" hangingPunct="1">
              <a:buFontTx/>
              <a:buNone/>
              <a:defRPr/>
            </a:pPr>
            <a:endParaRPr lang="en-US" sz="2400" dirty="0"/>
          </a:p>
          <a:p>
            <a:pPr eaLnBrk="1" hangingPunct="1">
              <a:defRPr/>
            </a:pPr>
            <a:r>
              <a:rPr lang="en-US" sz="2800" dirty="0"/>
              <a:t>Additional Conferences may be scheduled as needed with your child’s teacher.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A35114-DE78-B24E-8967-2DC9194F8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5535321"/>
            <a:ext cx="1066800" cy="1048041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23258</TotalTime>
  <Words>698</Words>
  <Application>Microsoft Macintosh PowerPoint</Application>
  <PresentationFormat>On-screen Show (4:3)</PresentationFormat>
  <Paragraphs>107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Cambria</vt:lpstr>
      <vt:lpstr>Times New Roman</vt:lpstr>
      <vt:lpstr>Wingdings</vt:lpstr>
      <vt:lpstr>Adjacency</vt:lpstr>
      <vt:lpstr>Annual Title I Parent Meeting  August 28, 2024  Presented by  Mrs. Renata Moss, PLC Coach Mrs.  Dinah Taylor, Principal Mrs. Sharon Swims, Asst. Principal </vt:lpstr>
      <vt:lpstr>What is Title I?</vt:lpstr>
      <vt:lpstr>Goals of Title I</vt:lpstr>
      <vt:lpstr>Title I Funds in the Public Schools</vt:lpstr>
      <vt:lpstr>Parent’s Right to Know</vt:lpstr>
      <vt:lpstr>2023-2024 TCAP Data Results</vt:lpstr>
      <vt:lpstr>PowerPoint Presentation</vt:lpstr>
      <vt:lpstr>PowerPoint Presentation</vt:lpstr>
      <vt:lpstr>Parent-Teacher Conferences</vt:lpstr>
      <vt:lpstr>Student/Teacher/Parent Compact</vt:lpstr>
      <vt:lpstr>Reporting Student Progress</vt:lpstr>
      <vt:lpstr> Parental Involvement Family Engagement Plan</vt:lpstr>
      <vt:lpstr>School Improvement Plan </vt:lpstr>
      <vt:lpstr>Teacher Qualifications</vt:lpstr>
      <vt:lpstr>We Appreciate You! </vt:lpstr>
    </vt:vector>
  </TitlesOfParts>
  <Company>Memphis City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Robert R. Church Elementary School NCLB Annual Title I Meeting/ Open House 2006-07</dc:title>
  <dc:creator>Administrator</dc:creator>
  <cp:lastModifiedBy>RENATA M MOSS</cp:lastModifiedBy>
  <cp:revision>173</cp:revision>
  <cp:lastPrinted>2016-01-08T23:34:44Z</cp:lastPrinted>
  <dcterms:created xsi:type="dcterms:W3CDTF">2006-09-28T18:41:06Z</dcterms:created>
  <dcterms:modified xsi:type="dcterms:W3CDTF">2024-08-27T22:21:43Z</dcterms:modified>
</cp:coreProperties>
</file>